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257" r:id="rId5"/>
    <p:sldId id="258" r:id="rId6"/>
    <p:sldId id="261" r:id="rId7"/>
    <p:sldId id="263" r:id="rId8"/>
    <p:sldId id="266" r:id="rId9"/>
    <p:sldId id="259" r:id="rId10"/>
    <p:sldId id="264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127" autoAdjust="0"/>
  </p:normalViewPr>
  <p:slideViewPr>
    <p:cSldViewPr snapToGrid="0">
      <p:cViewPr varScale="1">
        <p:scale>
          <a:sx n="109" d="100"/>
          <a:sy n="109" d="100"/>
        </p:scale>
        <p:origin x="-112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30AE8B-2357-E140-8AAA-F02E8BCE130C}" type="datetimeFigureOut">
              <a:rPr lang="en-US" smtClean="0"/>
              <a:t>6/1/16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21188"/>
            <a:ext cx="5643563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A88DD-99D6-C14A-9F51-36E1AF319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Facilitate</a:t>
            </a:r>
            <a:r>
              <a:rPr lang="en-US" baseline="0" dirty="0" smtClean="0"/>
              <a:t> a short discussion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3AAE0-87EE-8841-974A-5B700F46332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99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31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7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036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502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468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0903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1650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3086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166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815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28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45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5268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096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  <a:latin typeface="Lucida Sans Unicode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331A26D-1C88-42BD-A7D4-362D4340DF98}" type="datetimeFigureOut">
              <a:rPr lang="en-US" smtClean="0">
                <a:latin typeface="Lucida Sans Unicode"/>
              </a:rPr>
              <a:pPr/>
              <a:t>6/1/16</a:t>
            </a:fld>
            <a:endParaRPr lang="en-US">
              <a:latin typeface="Lucida Sans Unicode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  <a:latin typeface="Lucida Sans Unicode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FF8797E-D2C5-45AE-9196-C280F640CEF8}" type="slidenum">
              <a:rPr lang="en-US" smtClean="0">
                <a:latin typeface="Lucida Sans Unicode"/>
              </a:rPr>
              <a:pPr/>
              <a:t>‹#›</a:t>
            </a:fld>
            <a:endParaRPr lang="en-US">
              <a:latin typeface="Lucida Sans Unicode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354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331A26D-1C88-42BD-A7D4-362D4340DF98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FF8797E-D2C5-45AE-9196-C280F640CEF8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9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6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2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9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4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1B46E-321B-419A-BE74-75D253DFD2F4}" type="datetimeFigureOut">
              <a:rPr lang="en-US" smtClean="0"/>
              <a:t>6/1/16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4A956-611A-4013-9440-E0D895DC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4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D3172B8-ACFD-E941-AA92-BEE46A6124B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6/1/16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BE3237F-728F-3D45-A30C-F768F85DA38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771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331A26D-1C88-42BD-A7D4-362D4340DF98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6/1/16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FF8797E-D2C5-45AE-9196-C280F640CEF8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g"/><Relationship Id="rId3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3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htorrents@miami.edu" TargetMode="External"/><Relationship Id="rId3" Type="http://schemas.openxmlformats.org/officeDocument/2006/relationships/hyperlink" Target="mailto:v.bell@miami.edu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eg"/><Relationship Id="rId5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4662" y="718456"/>
            <a:ext cx="8603426" cy="1354592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Drawing for Seeing and Understanding: </a:t>
            </a:r>
            <a:br>
              <a:rPr lang="en-US" sz="4000" dirty="0" smtClean="0"/>
            </a:br>
            <a:r>
              <a:rPr lang="en-US" sz="4000" dirty="0" smtClean="0"/>
              <a:t>The Human Form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416630"/>
            <a:ext cx="6858000" cy="377734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Marilyn Russell, Director of Education, Carnegie Museum of </a:t>
            </a:r>
            <a:r>
              <a:rPr lang="en-US" dirty="0" smtClean="0"/>
              <a:t>Art</a:t>
            </a:r>
          </a:p>
          <a:p>
            <a:endParaRPr lang="en-US" dirty="0" smtClean="0"/>
          </a:p>
          <a:p>
            <a:r>
              <a:rPr lang="en-US" dirty="0" smtClean="0"/>
              <a:t>Lisa </a:t>
            </a:r>
            <a:r>
              <a:rPr lang="en-US" dirty="0"/>
              <a:t>Barsom, PhD, Assistant Vice Chancellor for Academic Affairs, </a:t>
            </a:r>
            <a:endParaRPr lang="en-US" dirty="0" smtClean="0"/>
          </a:p>
          <a:p>
            <a:r>
              <a:rPr lang="en-US" dirty="0" smtClean="0"/>
              <a:t>University </a:t>
            </a:r>
            <a:r>
              <a:rPr lang="en-US" dirty="0"/>
              <a:t>of Pittsburgh School of Medicine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Life Drawing instructor: Paul O’Brien, Programs Coordinator, </a:t>
            </a:r>
          </a:p>
          <a:p>
            <a:r>
              <a:rPr lang="en-US" dirty="0" smtClean="0"/>
              <a:t>The </a:t>
            </a:r>
            <a:r>
              <a:rPr lang="en-US" dirty="0"/>
              <a:t>Andy Warhol Museum </a:t>
            </a:r>
          </a:p>
          <a:p>
            <a:endParaRPr lang="en-US" dirty="0" smtClean="0"/>
          </a:p>
          <a:p>
            <a:r>
              <a:rPr lang="en-US" dirty="0" smtClean="0"/>
              <a:t>Pittsburgh, Pennsylvania</a:t>
            </a:r>
          </a:p>
          <a:p>
            <a:endParaRPr lang="en-US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15060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479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Harnessing the power of art to improve health outcomes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Hope Torrents &amp;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Dr. Valerie Bell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324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1755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FAOHC objectives</a:t>
            </a:r>
            <a:endParaRPr lang="en-US" sz="3200" dirty="0"/>
          </a:p>
        </p:txBody>
      </p:sp>
      <p:pic>
        <p:nvPicPr>
          <p:cNvPr id="4" name="Picture 2" descr="http://www.highsnobiety.com/uploads/pics/kehinde_worldstage_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" b="136"/>
          <a:stretch>
            <a:fillRect/>
          </a:stretch>
        </p:blipFill>
        <p:spPr bwMode="auto">
          <a:xfrm>
            <a:off x="3892492" y="636531"/>
            <a:ext cx="4794308" cy="548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52400" y="1435100"/>
            <a:ext cx="3313113" cy="5194300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Interdisciplinary group n=50</a:t>
            </a:r>
          </a:p>
          <a:p>
            <a:r>
              <a:rPr lang="en-US" sz="2000" dirty="0" smtClean="0"/>
              <a:t>	-medical students (Interns)</a:t>
            </a:r>
          </a:p>
          <a:p>
            <a:r>
              <a:rPr lang="en-US" sz="2000" dirty="0" smtClean="0"/>
              <a:t>	-nursing students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(under grad &amp; grad)</a:t>
            </a:r>
          </a:p>
          <a:p>
            <a:r>
              <a:rPr lang="en-US" sz="2000" dirty="0" smtClean="0"/>
              <a:t>	-physical therapy students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(1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&amp;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</a:t>
            </a:r>
            <a:r>
              <a:rPr lang="en-US" sz="2000" dirty="0" err="1" smtClean="0"/>
              <a:t>yr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	-psychology students (grad)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Address cultural diversity in Miami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Participants attend 3 sessions a year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Provide interdisciplinary platform to improve critical thinking, visual literacy, &amp; communication </a:t>
            </a:r>
            <a:r>
              <a:rPr lang="en-US" sz="2000" dirty="0" smtClean="0"/>
              <a:t>skills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Provide an overview </a:t>
            </a:r>
            <a:r>
              <a:rPr lang="en-US" sz="2000" dirty="0" smtClean="0"/>
              <a:t>for methodology </a:t>
            </a:r>
            <a:r>
              <a:rPr lang="en-US" sz="2000" dirty="0"/>
              <a:t>used to link art to health care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Creating art: students as artists</a:t>
            </a:r>
            <a:endParaRPr lang="en-US" sz="2000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7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Aesthetic Skills in the Clinic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Description</a:t>
            </a:r>
          </a:p>
          <a:p>
            <a:r>
              <a:rPr lang="en-US" dirty="0"/>
              <a:t>Flexible thinking</a:t>
            </a:r>
          </a:p>
          <a:p>
            <a:r>
              <a:rPr lang="en-US" dirty="0"/>
              <a:t>Tolerance of uncertainty/navigation of ambiguity</a:t>
            </a:r>
          </a:p>
          <a:p>
            <a:r>
              <a:rPr lang="en-US" dirty="0"/>
              <a:t>Teamwork</a:t>
            </a:r>
          </a:p>
          <a:p>
            <a:r>
              <a:rPr lang="en-US" dirty="0"/>
              <a:t>Listening</a:t>
            </a:r>
          </a:p>
          <a:p>
            <a:r>
              <a:rPr lang="en-US" dirty="0"/>
              <a:t>Observation (inspection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Shape 144"/>
          <p:cNvPicPr preferRelativeResize="0">
            <a:picLocks noGrp="1"/>
          </p:cNvPicPr>
          <p:nvPr>
            <p:ph sz="half" idx="1"/>
          </p:nvPr>
        </p:nvPicPr>
        <p:blipFill rotWithShape="1">
          <a:blip r:embed="rId2">
            <a:alphaModFix/>
          </a:blip>
          <a:srcRect/>
          <a:stretch/>
        </p:blipFill>
        <p:spPr>
          <a:xfrm>
            <a:off x="1065402" y="1862356"/>
            <a:ext cx="1761688" cy="1795244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6" name="Picture 3" descr="thalidomide kid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8" y="3959604"/>
            <a:ext cx="3315901" cy="228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412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Unique to the FAOHC Program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Interdisciplinary</a:t>
            </a:r>
          </a:p>
          <a:p>
            <a:r>
              <a:rPr lang="en-US" dirty="0" smtClean="0"/>
              <a:t>Students as facilitators &amp; co-facilitators</a:t>
            </a:r>
          </a:p>
          <a:p>
            <a:pPr lvl="1"/>
            <a:r>
              <a:rPr lang="en-US" dirty="0" smtClean="0"/>
              <a:t>Neutrality</a:t>
            </a:r>
          </a:p>
          <a:p>
            <a:pPr lvl="1"/>
            <a:r>
              <a:rPr lang="en-US" dirty="0" smtClean="0"/>
              <a:t>Leadership skills</a:t>
            </a:r>
          </a:p>
          <a:p>
            <a:pPr lvl="1"/>
            <a:r>
              <a:rPr lang="en-US" dirty="0" smtClean="0"/>
              <a:t>Paraphrasing</a:t>
            </a:r>
          </a:p>
          <a:p>
            <a:pPr lvl="1"/>
            <a:r>
              <a:rPr lang="en-US" dirty="0" smtClean="0"/>
              <a:t>Non-directed discussions</a:t>
            </a:r>
          </a:p>
          <a:p>
            <a:r>
              <a:rPr lang="en-US" sz="2400" dirty="0" smtClean="0"/>
              <a:t>Reflect on Evidence Based Practice (EBP)</a:t>
            </a:r>
          </a:p>
          <a:p>
            <a:r>
              <a:rPr lang="en-US" dirty="0" smtClean="0"/>
              <a:t>Develop student’s artistry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pic>
        <p:nvPicPr>
          <p:cNvPr id="1026" name="Picture 2" descr="X:\Medicine and Art\Photos from PSW 6-17-15\photo 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44" y="1600200"/>
            <a:ext cx="4615783" cy="339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54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9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FAOHC Student Artists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Sketch: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Negative/positive space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Communication: students look and sketch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Connections to clinical skills: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See what we know. Don’t see what we don’t know.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Students practice communication and listening skills to create drawings based on descriptions.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41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Collaboration</a:t>
            </a:r>
            <a:endParaRPr lang="en-US" sz="32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038600" cy="4525963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Working together to answer open-ended questions aids all students with communication, sharing and </a:t>
            </a:r>
            <a:r>
              <a:rPr lang="en-US" dirty="0" err="1" smtClean="0"/>
              <a:t>debiasing</a:t>
            </a:r>
            <a:r>
              <a:rPr lang="en-US" dirty="0"/>
              <a:t> </a:t>
            </a:r>
            <a:r>
              <a:rPr lang="en-US" dirty="0" smtClean="0"/>
              <a:t>and prevents anchoring.</a:t>
            </a:r>
          </a:p>
          <a:p>
            <a:pPr lvl="1"/>
            <a:r>
              <a:rPr lang="en-US" dirty="0" smtClean="0"/>
              <a:t> Fosters increased respect for divergent opinions, opens eyes and minds to details. (looking </a:t>
            </a:r>
            <a:r>
              <a:rPr lang="en-US" smtClean="0"/>
              <a:t>and creating)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	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511" y="1349510"/>
            <a:ext cx="2248250" cy="2298866"/>
          </a:xfrm>
          <a:prstGeom prst="rect">
            <a:avLst/>
          </a:prstGeom>
        </p:spPr>
      </p:pic>
      <p:pic>
        <p:nvPicPr>
          <p:cNvPr id="5" name="Picture 2" descr="Y:\Images\FAOH - Nursing Students Nov. 13\DSC_11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49" y="3875714"/>
            <a:ext cx="3184375" cy="210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788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772400" cy="869950"/>
          </a:xfrm>
        </p:spPr>
        <p:txBody>
          <a:bodyPr>
            <a:noAutofit/>
          </a:bodyPr>
          <a:lstStyle/>
          <a:p>
            <a:r>
              <a:rPr lang="en-US" sz="3200" dirty="0" smtClean="0"/>
              <a:t>Clinical Picture &amp; Experiential Knowledge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752600"/>
            <a:ext cx="4038600" cy="51054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Views, thoughts, observations in the field</a:t>
            </a:r>
          </a:p>
          <a:p>
            <a:r>
              <a:rPr lang="en-US" sz="2400" b="1" dirty="0" smtClean="0"/>
              <a:t>How we integrated VTS in Anesthesia curriculum</a:t>
            </a:r>
          </a:p>
          <a:p>
            <a:r>
              <a:rPr lang="en-US" sz="2400" b="1" dirty="0" smtClean="0"/>
              <a:t>Parallels with debriefing in simulation</a:t>
            </a:r>
          </a:p>
          <a:p>
            <a:r>
              <a:rPr lang="en-US" sz="2400" b="1" dirty="0" smtClean="0"/>
              <a:t>Student reaction</a:t>
            </a:r>
          </a:p>
          <a:p>
            <a:r>
              <a:rPr lang="en-US" sz="2400" b="1" dirty="0" smtClean="0"/>
              <a:t>involvement/feed-back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790700"/>
            <a:ext cx="4952999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0657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700" b="1" dirty="0" smtClean="0">
                <a:solidFill>
                  <a:schemeClr val="tx1"/>
                </a:solidFill>
              </a:rPr>
              <a:t>Hope Torrents, Lowe Art Museum, University of Miami</a:t>
            </a:r>
            <a:r>
              <a:rPr lang="en-US" sz="17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1700" smtClean="0">
                <a:solidFill>
                  <a:schemeClr val="tx1"/>
                </a:solidFill>
                <a:hlinkClick r:id="rId2"/>
              </a:rPr>
              <a:t>htorrents@miami.edu</a:t>
            </a:r>
            <a:r>
              <a:rPr lang="en-US" sz="1700" smtClean="0">
                <a:solidFill>
                  <a:schemeClr val="tx1"/>
                </a:solidFill>
              </a:rPr>
              <a:t> , </a:t>
            </a:r>
            <a:r>
              <a:rPr lang="en-US" sz="1700" smtClean="0"/>
              <a:t>blog</a:t>
            </a:r>
            <a:r>
              <a:rPr lang="en-US" sz="1700" dirty="0" smtClean="0"/>
              <a:t>: fineartofhealthcare.com</a:t>
            </a:r>
          </a:p>
          <a:p>
            <a:r>
              <a:rPr lang="en-US" sz="1700" b="1" dirty="0" smtClean="0">
                <a:solidFill>
                  <a:schemeClr val="tx1"/>
                </a:solidFill>
              </a:rPr>
              <a:t>Dr. Valerie Bell, University of Miami Hospital</a:t>
            </a:r>
          </a:p>
          <a:p>
            <a:r>
              <a:rPr lang="en-US" sz="1700" dirty="0" smtClean="0">
                <a:solidFill>
                  <a:schemeClr val="tx1"/>
                </a:solidFill>
                <a:hlinkClick r:id="rId3"/>
              </a:rPr>
              <a:t>v.bell@miami.edu</a:t>
            </a:r>
            <a:r>
              <a:rPr lang="en-US" sz="1700" dirty="0" smtClean="0">
                <a:solidFill>
                  <a:schemeClr val="tx1"/>
                </a:solidFill>
              </a:rPr>
              <a:t> </a:t>
            </a:r>
          </a:p>
          <a:p>
            <a:endParaRPr lang="en-US" sz="17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449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149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695" y="1064929"/>
            <a:ext cx="8717833" cy="1325563"/>
          </a:xfrm>
        </p:spPr>
        <p:txBody>
          <a:bodyPr/>
          <a:lstStyle/>
          <a:p>
            <a:r>
              <a:rPr lang="en-US" i="1" dirty="0" smtClean="0"/>
              <a:t>Looking for Seeing and Understanding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2079625"/>
            <a:ext cx="78867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3200" dirty="0" smtClean="0"/>
              <a:t>4-session, non-credit mini-elective; students earn a certificate </a:t>
            </a:r>
            <a:r>
              <a:rPr lang="en-US" sz="3200" dirty="0"/>
              <a:t>of </a:t>
            </a:r>
            <a:r>
              <a:rPr lang="en-US" sz="3200" dirty="0" smtClean="0"/>
              <a:t>completion, recognized on student transcript</a:t>
            </a:r>
            <a:endParaRPr lang="en-US" sz="3200" dirty="0"/>
          </a:p>
          <a:p>
            <a:r>
              <a:rPr lang="en-US" sz="3200" dirty="0"/>
              <a:t>open to first and second year Pitt medical </a:t>
            </a:r>
            <a:r>
              <a:rPr lang="en-US" sz="3200" dirty="0" smtClean="0"/>
              <a:t>students; course capacity is 15 students</a:t>
            </a:r>
            <a:endParaRPr lang="en-US" sz="3200" dirty="0"/>
          </a:p>
          <a:p>
            <a:r>
              <a:rPr lang="en-US" sz="3200" dirty="0"/>
              <a:t>c</a:t>
            </a:r>
            <a:r>
              <a:rPr lang="en-US" sz="3200" dirty="0" smtClean="0"/>
              <a:t>urriculum includes discussion and drawing from works of art and the undraped model in the galleries and studio at Carnegie Museum of Art</a:t>
            </a:r>
          </a:p>
          <a:p>
            <a:endParaRPr lang="en-US" dirty="0"/>
          </a:p>
        </p:txBody>
      </p:sp>
      <p:pic>
        <p:nvPicPr>
          <p:cNvPr id="5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565927" cy="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858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3886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Calibri" pitchFamily="34" charset="0"/>
              </a:rPr>
              <a:t>Art Making in </a:t>
            </a:r>
            <a:br>
              <a:rPr lang="en-US" dirty="0" smtClean="0">
                <a:latin typeface="Calibri" pitchFamily="34" charset="0"/>
              </a:rPr>
            </a:br>
            <a:r>
              <a:rPr lang="en-US" i="1" dirty="0" smtClean="0">
                <a:latin typeface="Calibri" pitchFamily="34" charset="0"/>
              </a:rPr>
              <a:t>Observation and Uncertainty in Art and Medicine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7772400" cy="3124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latin typeface="Calibri" pitchFamily="34" charset="0"/>
              </a:rPr>
              <a:t>Columbia University Medical Center</a:t>
            </a:r>
          </a:p>
          <a:p>
            <a:r>
              <a:rPr lang="en-US" sz="2400" dirty="0" smtClean="0">
                <a:latin typeface="Calibri" pitchFamily="34" charset="0"/>
              </a:rPr>
              <a:t>Weill Cornell Medical College</a:t>
            </a:r>
          </a:p>
          <a:p>
            <a:r>
              <a:rPr lang="en-US" sz="2400" dirty="0" smtClean="0">
                <a:latin typeface="Calibri" pitchFamily="34" charset="0"/>
              </a:rPr>
              <a:t>The Metropolitan Museum of Art</a:t>
            </a:r>
          </a:p>
          <a:p>
            <a:r>
              <a:rPr lang="en-US" sz="2400" dirty="0" err="1" smtClean="0">
                <a:latin typeface="Calibri" pitchFamily="34" charset="0"/>
              </a:rPr>
              <a:t>ArtMed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inSight</a:t>
            </a:r>
            <a:endParaRPr lang="en-US" sz="2400" dirty="0" smtClean="0">
              <a:latin typeface="Calibri" pitchFamily="34" charset="0"/>
            </a:endParaRPr>
          </a:p>
          <a:p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Presenter: Anna Willieme, MFA</a:t>
            </a:r>
          </a:p>
          <a:p>
            <a:r>
              <a:rPr lang="en-US" sz="2400" dirty="0" smtClean="0">
                <a:latin typeface="Calibri" pitchFamily="34" charset="0"/>
              </a:rPr>
              <a:t>The Metropolitan Museum of Art and </a:t>
            </a:r>
            <a:r>
              <a:rPr lang="en-US" sz="2400" dirty="0" err="1" smtClean="0">
                <a:latin typeface="Calibri" pitchFamily="34" charset="0"/>
              </a:rPr>
              <a:t>ArtMed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 err="1" smtClean="0">
                <a:latin typeface="Calibri" pitchFamily="34" charset="0"/>
              </a:rPr>
              <a:t>inSight</a:t>
            </a:r>
            <a:endParaRPr lang="en-US" sz="2400" dirty="0" smtClean="0">
              <a:latin typeface="Calibri" pitchFamily="34" charset="0"/>
            </a:endParaRPr>
          </a:p>
          <a:p>
            <a:endParaRPr lang="en-US" sz="2200" dirty="0" smtClean="0">
              <a:latin typeface="Calibri" pitchFamily="34" charset="0"/>
            </a:endParaRPr>
          </a:p>
          <a:p>
            <a:r>
              <a:rPr lang="en-US" sz="2200" dirty="0" smtClean="0"/>
              <a:t> 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Medical Institutions: Columbia University Medical Center and Weill Cornell Medical College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Offered to 12 1</a:t>
            </a:r>
            <a:r>
              <a:rPr lang="en-US" sz="2000" baseline="30000" dirty="0" smtClean="0">
                <a:latin typeface="Calibri" pitchFamily="34" charset="0"/>
              </a:rPr>
              <a:t>st</a:t>
            </a:r>
            <a:r>
              <a:rPr lang="en-US" sz="2000" dirty="0" smtClean="0">
                <a:latin typeface="Calibri" pitchFamily="34" charset="0"/>
              </a:rPr>
              <a:t> year medical students, 6 from Columbia and 6 from Cornell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Six 2-hour sessions over a period of 6 weeks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Goals: strengthen observation; further emotional awareness; support meta-cognition; enhance creative thinking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Currently the subject of a study conducted by Columbia and Cornell 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Program Directors:</a:t>
            </a: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	Edie </a:t>
            </a:r>
            <a:r>
              <a:rPr lang="en-US" sz="2000" dirty="0" err="1" smtClean="0">
                <a:latin typeface="Calibri" pitchFamily="34" charset="0"/>
              </a:rPr>
              <a:t>Langner</a:t>
            </a:r>
            <a:r>
              <a:rPr lang="en-US" sz="2000" dirty="0" smtClean="0">
                <a:latin typeface="Calibri" pitchFamily="34" charset="0"/>
              </a:rPr>
              <a:t>, MD: Director Art and Medicine Project, Program in Narrative Medicine, Columbia University Medical Center</a:t>
            </a: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	Rachel Dubroff, MD: Director of the Art/Medicine Program, Weill Cornell Medical College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Course Design and teaching:</a:t>
            </a:r>
          </a:p>
          <a:p>
            <a:pPr>
              <a:buNone/>
            </a:pPr>
            <a:r>
              <a:rPr lang="en-US" sz="2000" dirty="0" smtClean="0">
                <a:latin typeface="Calibri" pitchFamily="34" charset="0"/>
              </a:rPr>
              <a:t>     Anna Willieme, MFA, Founder and Director of </a:t>
            </a:r>
            <a:r>
              <a:rPr lang="en-US" sz="2000" dirty="0" err="1" smtClean="0">
                <a:latin typeface="Calibri" pitchFamily="34" charset="0"/>
              </a:rPr>
              <a:t>ArtMed</a:t>
            </a:r>
            <a:r>
              <a:rPr lang="en-US" sz="2000" dirty="0" smtClean="0">
                <a:latin typeface="Calibri" pitchFamily="34" charset="0"/>
              </a:rPr>
              <a:t> </a:t>
            </a:r>
            <a:r>
              <a:rPr lang="en-US" sz="2000" dirty="0" err="1" smtClean="0">
                <a:latin typeface="Calibri" pitchFamily="34" charset="0"/>
              </a:rPr>
              <a:t>inSight</a:t>
            </a:r>
            <a:r>
              <a:rPr lang="en-US" sz="2000" dirty="0" smtClean="0">
                <a:latin typeface="Calibri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latin typeface="Calibri" pitchFamily="34" charset="0"/>
              </a:rPr>
              <a:t> In collaboration with The Metropolitan Museum of Art 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00" dirty="0" smtClean="0">
                <a:latin typeface="Calibri" pitchFamily="34" charset="0"/>
              </a:rPr>
              <a:t>Observation and Uncertainty </a:t>
            </a:r>
            <a:br>
              <a:rPr lang="en-US" sz="3300" dirty="0" smtClean="0">
                <a:latin typeface="Calibri" pitchFamily="34" charset="0"/>
              </a:rPr>
            </a:br>
            <a:r>
              <a:rPr lang="en-US" sz="3300" dirty="0" smtClean="0">
                <a:latin typeface="Calibri" pitchFamily="34" charset="0"/>
              </a:rPr>
              <a:t>in Art and Medicine</a:t>
            </a:r>
            <a:endParaRPr lang="en-US" sz="33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0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457200"/>
            <a:ext cx="5334000" cy="3006912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609600" y="1481138"/>
            <a:ext cx="8229600" cy="5605462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endParaRPr lang="en-US" sz="2000" b="1" dirty="0" smtClean="0"/>
          </a:p>
          <a:p>
            <a:pPr algn="ctr">
              <a:buNone/>
            </a:pPr>
            <a:endParaRPr lang="en-US" sz="2000" b="1" dirty="0" smtClean="0"/>
          </a:p>
          <a:p>
            <a:pPr algn="ctr">
              <a:buNone/>
            </a:pPr>
            <a:r>
              <a:rPr lang="en-US" sz="2200" b="1" dirty="0" smtClean="0">
                <a:latin typeface="Calibri" pitchFamily="34" charset="0"/>
              </a:rPr>
              <a:t>Art making can support: </a:t>
            </a:r>
          </a:p>
          <a:p>
            <a:pPr algn="ctr">
              <a:buNone/>
            </a:pPr>
            <a:endParaRPr lang="en-US" sz="2200" b="1" dirty="0" smtClean="0">
              <a:latin typeface="Calibri" pitchFamily="34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</a:rPr>
              <a:t>Observational Skills</a:t>
            </a:r>
          </a:p>
          <a:p>
            <a:pPr lvl="2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</a:rPr>
              <a:t>Presence</a:t>
            </a:r>
          </a:p>
          <a:p>
            <a:pPr lvl="2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</a:rPr>
              <a:t>Exploration of Point of View</a:t>
            </a:r>
          </a:p>
          <a:p>
            <a:pPr lvl="2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</a:rPr>
              <a:t>Emotional Awareness</a:t>
            </a:r>
          </a:p>
          <a:p>
            <a:pPr lvl="2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</a:rPr>
              <a:t>Creative Thinking</a:t>
            </a:r>
          </a:p>
          <a:p>
            <a:pPr lvl="2">
              <a:buFont typeface="Wingdings" pitchFamily="2" charset="2"/>
              <a:buChar char="§"/>
            </a:pPr>
            <a:r>
              <a:rPr lang="en-US" sz="2200" dirty="0" smtClean="0">
                <a:latin typeface="Calibri" pitchFamily="34" charset="0"/>
              </a:rPr>
              <a:t>Stress Release </a:t>
            </a:r>
          </a:p>
          <a:p>
            <a:pPr algn="ctr">
              <a:buFont typeface="Wingdings" pitchFamily="2" charset="2"/>
              <a:buChar char="§"/>
            </a:pPr>
            <a:endParaRPr lang="en-US" sz="1800" dirty="0" smtClean="0"/>
          </a:p>
          <a:p>
            <a:pPr algn="ctr">
              <a:buFont typeface="Wingdings" pitchFamily="2" charset="2"/>
              <a:buChar char="§"/>
            </a:pPr>
            <a:endParaRPr lang="en-US" sz="1800" dirty="0" smtClean="0"/>
          </a:p>
          <a:p>
            <a:pPr>
              <a:buNone/>
            </a:pPr>
            <a:r>
              <a:rPr lang="en-US" sz="2000" dirty="0" smtClean="0"/>
              <a:t>    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cdraw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457200"/>
            <a:ext cx="5105400" cy="51054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143000"/>
            <a:ext cx="8229600" cy="537686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                    Sketch from Van Gogh’s </a:t>
            </a:r>
            <a:r>
              <a:rPr lang="en-US" sz="2000" i="1" dirty="0" smtClean="0">
                <a:latin typeface="Calibri" pitchFamily="34" charset="0"/>
              </a:rPr>
              <a:t>Wheat Field with Cypress Trees</a:t>
            </a:r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Eric </a:t>
            </a:r>
            <a:r>
              <a:rPr lang="en-US" sz="2000" dirty="0" err="1" smtClean="0">
                <a:latin typeface="Calibri" pitchFamily="34" charset="0"/>
              </a:rPr>
              <a:t>Zheng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moma.org/collection_images/resized/797/app_zoom/CRI_210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3295262" cy="4124325"/>
          </a:xfrm>
          <a:prstGeom prst="rect">
            <a:avLst/>
          </a:prstGeom>
          <a:noFill/>
        </p:spPr>
      </p:pic>
      <p:pic>
        <p:nvPicPr>
          <p:cNvPr id="3" name="Picture 2" descr="boccioni.stud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219200"/>
            <a:ext cx="3276600" cy="43868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6388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200" dirty="0" smtClean="0">
                <a:latin typeface="Calibri" pitchFamily="34" charset="0"/>
              </a:rPr>
              <a:t>            </a:t>
            </a:r>
            <a:r>
              <a:rPr lang="en-US" sz="2000" dirty="0" smtClean="0">
                <a:latin typeface="Calibri" pitchFamily="34" charset="0"/>
              </a:rPr>
              <a:t>Sketch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Calibri" pitchFamily="34" charset="0"/>
              </a:rPr>
              <a:t>from Boccioni’s </a:t>
            </a:r>
            <a:r>
              <a:rPr lang="en-US" sz="2000" i="1" dirty="0" smtClean="0">
                <a:latin typeface="Calibri" pitchFamily="34" charset="0"/>
              </a:rPr>
              <a:t>Unique Forms of Continuity in Space</a:t>
            </a:r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Natalie </a:t>
            </a:r>
            <a:r>
              <a:rPr lang="en-US" sz="2000" dirty="0" err="1" smtClean="0">
                <a:latin typeface="Calibri" pitchFamily="34" charset="0"/>
              </a:rPr>
              <a:t>Diacovo</a:t>
            </a:r>
            <a:endParaRPr lang="en-US" sz="2000" dirty="0" smtClean="0">
              <a:latin typeface="Calibri" pitchFamily="34" charset="0"/>
            </a:endParaRPr>
          </a:p>
          <a:p>
            <a:pPr>
              <a:buNone/>
            </a:pPr>
            <a:endParaRPr lang="en-US" sz="2200" i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na\AppData\Local\Microsoft\Windows\Temporary Internet Files\Content.IE5\T4BDZIUJ\IMG_20150426_151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457200"/>
            <a:ext cx="3810000" cy="5080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07187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Photography assignment: Unusual Points of View</a:t>
            </a:r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Connie </a:t>
            </a:r>
            <a:r>
              <a:rPr lang="en-US" sz="2000" dirty="0" err="1" smtClean="0">
                <a:latin typeface="Calibri" pitchFamily="34" charset="0"/>
              </a:rPr>
              <a:t>Xinhui</a:t>
            </a:r>
            <a:r>
              <a:rPr lang="en-US" sz="2000" dirty="0" smtClean="0">
                <a:latin typeface="Calibri" pitchFamily="34" charset="0"/>
              </a:rPr>
              <a:t> Wang</a:t>
            </a:r>
            <a:endParaRPr lang="en-US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na\Documents\FullSizeRen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457200"/>
            <a:ext cx="3600450" cy="48006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552926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Unusual Points of View  </a:t>
            </a:r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Kerry-Ann </a:t>
            </a:r>
            <a:r>
              <a:rPr lang="en-US" sz="2000" dirty="0" err="1" smtClean="0">
                <a:latin typeface="Calibri" pitchFamily="34" charset="0"/>
              </a:rPr>
              <a:t>Pinard</a:t>
            </a:r>
            <a:endParaRPr lang="en-US" sz="2000" dirty="0" smtClean="0">
              <a:latin typeface="Calibri" pitchFamily="34" charset="0"/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na\Pictures\er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457200"/>
            <a:ext cx="6019800" cy="451485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148072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Unusual Points of View: Amtrak Expressionism</a:t>
            </a:r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Eric </a:t>
            </a:r>
            <a:r>
              <a:rPr lang="en-US" sz="2000" dirty="0" err="1" smtClean="0">
                <a:latin typeface="Calibri" pitchFamily="34" charset="0"/>
              </a:rPr>
              <a:t>Zheng</a:t>
            </a:r>
            <a:endParaRPr lang="en-US" sz="2000" dirty="0" smtClean="0">
              <a:latin typeface="Calibri" pitchFamily="34" charset="0"/>
            </a:endParaRP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na\AppData\Local\Microsoft\Windows\Temporary Internet Files\Content.IE5\SZLO7WYK\IMG_2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533400"/>
            <a:ext cx="6400800" cy="48006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9567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Unusual Points of View </a:t>
            </a:r>
          </a:p>
          <a:p>
            <a:pPr algn="ctr">
              <a:buNone/>
            </a:pPr>
            <a:r>
              <a:rPr lang="en-US" sz="2000" dirty="0" smtClean="0">
                <a:latin typeface="Calibri" pitchFamily="34" charset="0"/>
              </a:rPr>
              <a:t>Caroline Park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pitchFamily="34" charset="0"/>
              </a:rPr>
              <a:t>Future Directions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libri" pitchFamily="34" charset="0"/>
              </a:rPr>
              <a:t>Design of art making courses for medical students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libri" pitchFamily="34" charset="0"/>
              </a:rPr>
              <a:t>Integration of other art forms such as theater and dance</a:t>
            </a:r>
          </a:p>
          <a:p>
            <a:pPr>
              <a:buFont typeface="Wingdings" pitchFamily="2" charset="2"/>
              <a:buChar char="ü"/>
            </a:pPr>
            <a:r>
              <a:rPr lang="en-US" sz="2400" dirty="0" smtClean="0">
                <a:latin typeface="Calibri" pitchFamily="34" charset="0"/>
              </a:rPr>
              <a:t>Investigation of multi-media art classes</a:t>
            </a:r>
          </a:p>
          <a:p>
            <a:pPr>
              <a:buNone/>
            </a:pPr>
            <a:endParaRPr lang="en-US" sz="2400" dirty="0" smtClean="0">
              <a:latin typeface="Calibr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5927" cy="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63" y="0"/>
            <a:ext cx="3188837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03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390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703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64770" cy="89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802" y="870110"/>
            <a:ext cx="2973368" cy="5596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585" y="881869"/>
            <a:ext cx="2837321" cy="5589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77" y="881870"/>
            <a:ext cx="2240061" cy="55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07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5927" cy="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37" y="2556306"/>
            <a:ext cx="4840249" cy="3226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28" y="1258133"/>
            <a:ext cx="3782839" cy="546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22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8521" cy="85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97" y="773748"/>
            <a:ext cx="4910803" cy="60842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6045"/>
            <a:ext cx="4257369" cy="608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61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5927" cy="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086" y="0"/>
            <a:ext cx="5094914" cy="3396609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457" y="2528664"/>
            <a:ext cx="2963050" cy="4199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" y="2505780"/>
            <a:ext cx="2542354" cy="42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1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5927" cy="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33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48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moa.org/logos/images/JPG/CMA_LogoType_Vertical_Bl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305236" cy="100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1" y="964177"/>
            <a:ext cx="8911380" cy="589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9188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555</Words>
  <Application>Microsoft Macintosh PowerPoint</Application>
  <PresentationFormat>On-screen Show (4:3)</PresentationFormat>
  <Paragraphs>190</Paragraphs>
  <Slides>30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Concourse</vt:lpstr>
      <vt:lpstr>Drawing for Seeing and Understanding:  The Human Form</vt:lpstr>
      <vt:lpstr>Looking for Seeing and Understanding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Harnessing the power of art to improve health outcomes</vt:lpstr>
      <vt:lpstr>FAOHC objectives</vt:lpstr>
      <vt:lpstr>Aesthetic Skills in the Clinic</vt:lpstr>
      <vt:lpstr>Unique to the FAOHC Program</vt:lpstr>
      <vt:lpstr>FAOHC Student Artists</vt:lpstr>
      <vt:lpstr>Collaboration</vt:lpstr>
      <vt:lpstr>Clinical Picture &amp; Experiential Knowledge</vt:lpstr>
      <vt:lpstr>Contact Information</vt:lpstr>
      <vt:lpstr>PowerPoint Presentation</vt:lpstr>
      <vt:lpstr>     Art Making in  Observation and Uncertainty in Art and Medicine    </vt:lpstr>
      <vt:lpstr>Observation and Uncertainty  in Art and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Directions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Drawing for Seeing and Understanding:  The Human Form</dc:title>
  <dc:creator>Russell, Marilyn</dc:creator>
  <cp:lastModifiedBy>Mark Smiley</cp:lastModifiedBy>
  <cp:revision>27</cp:revision>
  <cp:lastPrinted>2016-05-26T22:00:26Z</cp:lastPrinted>
  <dcterms:created xsi:type="dcterms:W3CDTF">2016-05-25T17:20:09Z</dcterms:created>
  <dcterms:modified xsi:type="dcterms:W3CDTF">2016-06-02T04:27:25Z</dcterms:modified>
</cp:coreProperties>
</file>